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9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7" r:id="rId18"/>
    <p:sldId id="265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2" r:id="rId28"/>
    <p:sldId id="304" r:id="rId29"/>
    <p:sldId id="293" r:id="rId30"/>
    <p:sldId id="294" r:id="rId31"/>
    <p:sldId id="331" r:id="rId32"/>
    <p:sldId id="295" r:id="rId33"/>
    <p:sldId id="296" r:id="rId34"/>
    <p:sldId id="297" r:id="rId35"/>
    <p:sldId id="298" r:id="rId36"/>
    <p:sldId id="306" r:id="rId37"/>
    <p:sldId id="311" r:id="rId38"/>
    <p:sldId id="299" r:id="rId39"/>
    <p:sldId id="310" r:id="rId40"/>
    <p:sldId id="301" r:id="rId41"/>
    <p:sldId id="303" r:id="rId42"/>
    <p:sldId id="307" r:id="rId43"/>
    <p:sldId id="308" r:id="rId44"/>
    <p:sldId id="309" r:id="rId45"/>
    <p:sldId id="291" r:id="rId46"/>
    <p:sldId id="292" r:id="rId47"/>
    <p:sldId id="346" r:id="rId48"/>
    <p:sldId id="347" r:id="rId49"/>
    <p:sldId id="348" r:id="rId50"/>
    <p:sldId id="349" r:id="rId51"/>
    <p:sldId id="350" r:id="rId52"/>
    <p:sldId id="352" r:id="rId53"/>
    <p:sldId id="357" r:id="rId54"/>
    <p:sldId id="353" r:id="rId55"/>
    <p:sldId id="354" r:id="rId56"/>
    <p:sldId id="355" r:id="rId57"/>
    <p:sldId id="356" r:id="rId58"/>
    <p:sldId id="267" r:id="rId59"/>
    <p:sldId id="358" r:id="rId60"/>
    <p:sldId id="363" r:id="rId61"/>
    <p:sldId id="364" r:id="rId62"/>
    <p:sldId id="365" r:id="rId63"/>
    <p:sldId id="367" r:id="rId64"/>
    <p:sldId id="366" r:id="rId65"/>
    <p:sldId id="258" r:id="rId66"/>
    <p:sldId id="259" r:id="rId67"/>
    <p:sldId id="260" r:id="rId68"/>
    <p:sldId id="261" r:id="rId69"/>
    <p:sldId id="262" r:id="rId70"/>
    <p:sldId id="263" r:id="rId71"/>
    <p:sldId id="264" r:id="rId72"/>
    <p:sldId id="275" r:id="rId73"/>
    <p:sldId id="305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3" r:id="rId92"/>
    <p:sldId id="334" r:id="rId93"/>
    <p:sldId id="332" r:id="rId94"/>
    <p:sldId id="335" r:id="rId95"/>
    <p:sldId id="337" r:id="rId96"/>
    <p:sldId id="338" r:id="rId97"/>
    <p:sldId id="336" r:id="rId98"/>
    <p:sldId id="340" r:id="rId99"/>
    <p:sldId id="339" r:id="rId100"/>
    <p:sldId id="344" r:id="rId101"/>
    <p:sldId id="345" r:id="rId102"/>
    <p:sldId id="341" r:id="rId103"/>
    <p:sldId id="343" r:id="rId104"/>
    <p:sldId id="360" r:id="rId105"/>
    <p:sldId id="361" r:id="rId106"/>
    <p:sldId id="362" r:id="rId107"/>
    <p:sldId id="359" r:id="rId1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416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77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530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756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449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118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6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99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73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1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90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4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72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8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1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5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563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54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80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37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6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77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37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8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5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332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10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" y="1197109"/>
            <a:ext cx="5478236" cy="1143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5" y="2226739"/>
            <a:ext cx="5234341" cy="13828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4497" y="3740596"/>
            <a:ext cx="8806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minimum stator yoke thickness to slot height ratio of </a:t>
            </a:r>
            <a:r>
              <a:rPr lang="en-US" dirty="0" err="1">
                <a:solidFill>
                  <a:srgbClr val="002060"/>
                </a:solidFill>
              </a:rPr>
              <a:t>hy,s</a:t>
            </a:r>
            <a:r>
              <a:rPr lang="en-US" dirty="0">
                <a:solidFill>
                  <a:srgbClr val="002060"/>
                </a:solidFill>
              </a:rPr>
              <a:t>/h = 0.25 has been </a:t>
            </a:r>
            <a:r>
              <a:rPr lang="en-US" dirty="0" smtClean="0">
                <a:solidFill>
                  <a:srgbClr val="002060"/>
                </a:solidFill>
              </a:rPr>
              <a:t>imposed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!!!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a PMSM, having a small air-gap helps saving magnet material, but at the same time, </a:t>
            </a:r>
            <a:r>
              <a:rPr lang="en-US" b="1" dirty="0">
                <a:solidFill>
                  <a:srgbClr val="002060"/>
                </a:solidFill>
              </a:rPr>
              <a:t>increases iron losses </a:t>
            </a:r>
            <a:r>
              <a:rPr lang="en-US" dirty="0">
                <a:solidFill>
                  <a:srgbClr val="002060"/>
                </a:solidFill>
              </a:rPr>
              <a:t>due to slot </a:t>
            </a:r>
            <a:r>
              <a:rPr lang="en-US" dirty="0" err="1">
                <a:solidFill>
                  <a:srgbClr val="002060"/>
                </a:solidFill>
              </a:rPr>
              <a:t>permeance</a:t>
            </a:r>
            <a:r>
              <a:rPr lang="en-US" dirty="0">
                <a:solidFill>
                  <a:srgbClr val="002060"/>
                </a:solidFill>
              </a:rPr>
              <a:t> and armature MMF harmonics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b="1" dirty="0" smtClean="0">
                <a:solidFill>
                  <a:srgbClr val="002060"/>
                </a:solidFill>
              </a:rPr>
              <a:t>R düşüyor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9313" b="10778"/>
          <a:stretch/>
        </p:blipFill>
        <p:spPr>
          <a:xfrm>
            <a:off x="243895" y="4900691"/>
            <a:ext cx="3683126" cy="625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4900691"/>
            <a:ext cx="1270907" cy="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73999"/>
            <a:ext cx="8806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Embrace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505"/>
          <a:stretch/>
        </p:blipFill>
        <p:spPr>
          <a:xfrm>
            <a:off x="91168" y="1477736"/>
            <a:ext cx="4244068" cy="228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4152"/>
          <a:stretch/>
        </p:blipFill>
        <p:spPr>
          <a:xfrm>
            <a:off x="4572000" y="1523977"/>
            <a:ext cx="2359479" cy="1043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327"/>
          <a:stretch/>
        </p:blipFill>
        <p:spPr>
          <a:xfrm>
            <a:off x="4572000" y="2772881"/>
            <a:ext cx="2291443" cy="633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5" y="3690931"/>
            <a:ext cx="4223659" cy="31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36" y="3859105"/>
            <a:ext cx="4585144" cy="2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08910"/>
              </p:ext>
            </p:extLst>
          </p:nvPr>
        </p:nvGraphicFramePr>
        <p:xfrm>
          <a:off x="234883" y="989133"/>
          <a:ext cx="845191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52">
                  <a:extLst>
                    <a:ext uri="{9D8B030D-6E8A-4147-A177-3AD203B41FA5}">
                      <a16:colId xmlns:a16="http://schemas.microsoft.com/office/drawing/2014/main" val="2112173830"/>
                    </a:ext>
                  </a:extLst>
                </a:gridCol>
                <a:gridCol w="1298121">
                  <a:extLst>
                    <a:ext uri="{9D8B030D-6E8A-4147-A177-3AD203B41FA5}">
                      <a16:colId xmlns:a16="http://schemas.microsoft.com/office/drawing/2014/main" val="2340201025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660291999"/>
                    </a:ext>
                  </a:extLst>
                </a:gridCol>
                <a:gridCol w="1713396">
                  <a:extLst>
                    <a:ext uri="{9D8B030D-6E8A-4147-A177-3AD203B41FA5}">
                      <a16:colId xmlns:a16="http://schemas.microsoft.com/office/drawing/2014/main" val="906156498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4248816213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241841180"/>
                    </a:ext>
                  </a:extLst>
                </a:gridCol>
              </a:tblGrid>
              <a:tr h="15759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1218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Elect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62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Module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Negligible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191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Layer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Coil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throw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yq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097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Slot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Qs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Overlap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734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0.9877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0.933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243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Speed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Nr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(b)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(2p,Q)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035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Frequency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force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0905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778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Power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1.7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Very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203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DC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Bus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Vdc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300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order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harm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541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volt,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Vph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Vrms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86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876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Dos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166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2.6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7.7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752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La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135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PD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0.65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1.04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43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A, J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7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38" y="1073999"/>
            <a:ext cx="6813309" cy="323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4" y="4305414"/>
            <a:ext cx="7936224" cy="2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996634"/>
            <a:ext cx="880621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 smtClean="0">
                <a:solidFill>
                  <a:srgbClr val="002060"/>
                </a:solidFill>
              </a:rPr>
              <a:t>PM </a:t>
            </a:r>
            <a:r>
              <a:rPr lang="en-US" sz="1600" dirty="0">
                <a:solidFill>
                  <a:srgbClr val="002060"/>
                </a:solidFill>
              </a:rPr>
              <a:t>machine has been driven by an asynchronous machine in order to perform the standard open-circuit and short-circuit </a:t>
            </a:r>
            <a:r>
              <a:rPr lang="en-US" sz="1600" dirty="0" smtClean="0">
                <a:solidFill>
                  <a:srgbClr val="002060"/>
                </a:solidFill>
              </a:rPr>
              <a:t>tests.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342900" indent="-342900">
              <a:buAutoNum type="arabicParenR"/>
            </a:pPr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r>
              <a:rPr lang="tr-TR" sz="1600" dirty="0" smtClean="0">
                <a:solidFill>
                  <a:srgbClr val="002060"/>
                </a:solidFill>
              </a:rPr>
              <a:t>2) M</a:t>
            </a:r>
            <a:r>
              <a:rPr lang="en-US" sz="1600" dirty="0" err="1" smtClean="0">
                <a:solidFill>
                  <a:srgbClr val="002060"/>
                </a:solidFill>
              </a:rPr>
              <a:t>achine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has been operated in motoring </a:t>
            </a:r>
            <a:r>
              <a:rPr lang="en-US" sz="1600" dirty="0" smtClean="0">
                <a:solidFill>
                  <a:srgbClr val="002060"/>
                </a:solidFill>
              </a:rPr>
              <a:t>mode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smtClean="0">
                <a:solidFill>
                  <a:srgbClr val="002060"/>
                </a:solidFill>
              </a:rPr>
              <a:t>to </a:t>
            </a:r>
            <a:r>
              <a:rPr lang="en-US" sz="1600" dirty="0">
                <a:solidFill>
                  <a:srgbClr val="002060"/>
                </a:solidFill>
              </a:rPr>
              <a:t>conduct various dynamic tests, both under healthy and fault conditions</a:t>
            </a:r>
            <a:r>
              <a:rPr lang="en-US" sz="1600" dirty="0" smtClean="0">
                <a:solidFill>
                  <a:srgbClr val="002060"/>
                </a:solidFill>
              </a:rPr>
              <a:t>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6" y="1557831"/>
            <a:ext cx="5265283" cy="26396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3647" y="1861975"/>
            <a:ext cx="3405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1000 </a:t>
            </a:r>
            <a:r>
              <a:rPr lang="en-US" sz="1400" dirty="0">
                <a:solidFill>
                  <a:srgbClr val="002060"/>
                </a:solidFill>
              </a:rPr>
              <a:t>pulses/rev. incremental encoder (Omron E6B2-CWZ1X 1000P/R 2M). 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S</a:t>
            </a:r>
            <a:r>
              <a:rPr lang="en-US" sz="1400" dirty="0" err="1" smtClean="0">
                <a:solidFill>
                  <a:srgbClr val="002060"/>
                </a:solidFill>
              </a:rPr>
              <a:t>tandard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voltage </a:t>
            </a:r>
            <a:r>
              <a:rPr lang="en-US" sz="1400" dirty="0" smtClean="0">
                <a:solidFill>
                  <a:srgbClr val="002060"/>
                </a:solidFill>
              </a:rPr>
              <a:t>probes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Hall </a:t>
            </a:r>
            <a:r>
              <a:rPr lang="en-US" sz="1400" dirty="0">
                <a:solidFill>
                  <a:srgbClr val="002060"/>
                </a:solidFill>
              </a:rPr>
              <a:t>effect 30 ARMS </a:t>
            </a:r>
            <a:r>
              <a:rPr lang="en-US" sz="1400" dirty="0" smtClean="0">
                <a:solidFill>
                  <a:srgbClr val="002060"/>
                </a:solidFill>
              </a:rPr>
              <a:t>current</a:t>
            </a:r>
            <a:r>
              <a:rPr lang="tr-TR" sz="1400" dirty="0">
                <a:solidFill>
                  <a:srgbClr val="002060"/>
                </a:solidFill>
              </a:rPr>
              <a:t> </a:t>
            </a:r>
            <a:r>
              <a:rPr lang="tr-TR" sz="1400" dirty="0" err="1">
                <a:solidFill>
                  <a:srgbClr val="002060"/>
                </a:solidFill>
              </a:rPr>
              <a:t>probes</a:t>
            </a:r>
            <a:r>
              <a:rPr lang="tr-TR" sz="1400" dirty="0">
                <a:solidFill>
                  <a:srgbClr val="002060"/>
                </a:solidFill>
              </a:rPr>
              <a:t> (LEM PR30</a:t>
            </a:r>
            <a:r>
              <a:rPr lang="tr-TR" sz="1400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002060"/>
                </a:solidFill>
              </a:rPr>
              <a:t>A 50 N·m torque </a:t>
            </a:r>
            <a:r>
              <a:rPr lang="pt-BR" sz="1400" dirty="0" smtClean="0">
                <a:solidFill>
                  <a:srgbClr val="002060"/>
                </a:solidFill>
              </a:rPr>
              <a:t>transducer</a:t>
            </a:r>
            <a:endParaRPr lang="tr-TR" sz="14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</a:rPr>
              <a:t>10 resistance thermometers (Pt100</a:t>
            </a:r>
            <a:r>
              <a:rPr lang="en-US" sz="1400" dirty="0" smtClean="0">
                <a:solidFill>
                  <a:srgbClr val="002060"/>
                </a:solidFill>
              </a:rPr>
              <a:t>)</a:t>
            </a:r>
            <a:r>
              <a:rPr lang="tr-TR" sz="1400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400" dirty="0" smtClean="0">
                <a:solidFill>
                  <a:srgbClr val="002060"/>
                </a:solidFill>
              </a:rPr>
              <a:t>5-slot (</a:t>
            </a:r>
            <a:r>
              <a:rPr lang="tr-TR" sz="1400" dirty="0" err="1" smtClean="0">
                <a:solidFill>
                  <a:srgbClr val="002060"/>
                </a:solidFill>
              </a:rPr>
              <a:t>per</a:t>
            </a:r>
            <a:r>
              <a:rPr lang="tr-TR" sz="1400" dirty="0" smtClean="0">
                <a:solidFill>
                  <a:srgbClr val="002060"/>
                </a:solidFill>
              </a:rPr>
              <a:t> </a:t>
            </a:r>
            <a:r>
              <a:rPr lang="tr-TR" sz="1400" dirty="0" err="1" smtClean="0">
                <a:solidFill>
                  <a:srgbClr val="002060"/>
                </a:solidFill>
              </a:rPr>
              <a:t>phase</a:t>
            </a:r>
            <a:r>
              <a:rPr lang="tr-TR" sz="1400" dirty="0" smtClean="0">
                <a:solidFill>
                  <a:srgbClr val="002060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400" dirty="0" smtClean="0">
                <a:solidFill>
                  <a:srgbClr val="002060"/>
                </a:solidFill>
              </a:rPr>
              <a:t>5 </a:t>
            </a:r>
            <a:r>
              <a:rPr lang="tr-TR" sz="1400" dirty="0" err="1" smtClean="0">
                <a:solidFill>
                  <a:srgbClr val="002060"/>
                </a:solidFill>
              </a:rPr>
              <a:t>end-winding</a:t>
            </a:r>
            <a:r>
              <a:rPr lang="tr-TR" sz="1400" dirty="0" smtClean="0">
                <a:solidFill>
                  <a:srgbClr val="002060"/>
                </a:solidFill>
              </a:rPr>
              <a:t> (</a:t>
            </a:r>
            <a:r>
              <a:rPr lang="tr-TR" sz="1400" dirty="0" err="1" smtClean="0">
                <a:solidFill>
                  <a:srgbClr val="002060"/>
                </a:solidFill>
              </a:rPr>
              <a:t>per</a:t>
            </a:r>
            <a:r>
              <a:rPr lang="tr-TR" sz="1400" dirty="0" smtClean="0">
                <a:solidFill>
                  <a:srgbClr val="002060"/>
                </a:solidFill>
              </a:rPr>
              <a:t> </a:t>
            </a:r>
            <a:r>
              <a:rPr lang="tr-TR" sz="1400" dirty="0" err="1" smtClean="0">
                <a:solidFill>
                  <a:srgbClr val="002060"/>
                </a:solidFill>
              </a:rPr>
              <a:t>phase</a:t>
            </a:r>
            <a:r>
              <a:rPr lang="tr-TR" sz="1400" dirty="0" smtClean="0">
                <a:solidFill>
                  <a:srgbClr val="002060"/>
                </a:solidFill>
              </a:rPr>
              <a:t>)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60" y="4681275"/>
            <a:ext cx="5485188" cy="20478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38962" y="4626615"/>
            <a:ext cx="34050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D</a:t>
            </a:r>
            <a:r>
              <a:rPr lang="en-US" sz="1400" dirty="0" err="1" smtClean="0">
                <a:solidFill>
                  <a:srgbClr val="002060"/>
                </a:solidFill>
              </a:rPr>
              <a:t>ynamometric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set (</a:t>
            </a:r>
            <a:r>
              <a:rPr lang="en-US" sz="1400" dirty="0" err="1">
                <a:solidFill>
                  <a:srgbClr val="002060"/>
                </a:solidFill>
              </a:rPr>
              <a:t>Magtrol</a:t>
            </a:r>
            <a:r>
              <a:rPr lang="en-US" sz="1400" dirty="0">
                <a:solidFill>
                  <a:srgbClr val="002060"/>
                </a:solidFill>
              </a:rPr>
              <a:t> 2WB115+2PB115) allows to operate in between 0 and 15000 rpm and absorb loads up to 30 kW</a:t>
            </a:r>
            <a:r>
              <a:rPr lang="en-US" sz="1400" dirty="0" smtClean="0">
                <a:solidFill>
                  <a:srgbClr val="002060"/>
                </a:solidFill>
              </a:rPr>
              <a:t>.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T</a:t>
            </a:r>
            <a:r>
              <a:rPr lang="en-US" sz="1400" dirty="0" smtClean="0">
                <a:solidFill>
                  <a:srgbClr val="002060"/>
                </a:solidFill>
              </a:rPr>
              <a:t>wo </a:t>
            </a:r>
            <a:r>
              <a:rPr lang="en-US" sz="1400" dirty="0">
                <a:solidFill>
                  <a:srgbClr val="002060"/>
                </a:solidFill>
              </a:rPr>
              <a:t>3-phase rectifier + IGBT inverter modules (</a:t>
            </a:r>
            <a:r>
              <a:rPr lang="en-US" sz="1400" dirty="0" err="1">
                <a:solidFill>
                  <a:srgbClr val="002060"/>
                </a:solidFill>
              </a:rPr>
              <a:t>Semikron</a:t>
            </a:r>
            <a:r>
              <a:rPr lang="en-US" sz="1400" dirty="0">
                <a:solidFill>
                  <a:srgbClr val="002060"/>
                </a:solidFill>
              </a:rPr>
              <a:t> SEMITEACH - IGBT), from which five of the total six inverter legs have been </a:t>
            </a:r>
            <a:r>
              <a:rPr lang="en-US" sz="1400" dirty="0" smtClean="0">
                <a:solidFill>
                  <a:srgbClr val="002060"/>
                </a:solidFill>
              </a:rPr>
              <a:t>used.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D</a:t>
            </a:r>
            <a:r>
              <a:rPr lang="en-US" sz="1400" dirty="0" smtClean="0">
                <a:solidFill>
                  <a:srgbClr val="002060"/>
                </a:solidFill>
              </a:rPr>
              <a:t>rive </a:t>
            </a:r>
            <a:r>
              <a:rPr lang="en-US" sz="1400" dirty="0">
                <a:solidFill>
                  <a:srgbClr val="002060"/>
                </a:solidFill>
              </a:rPr>
              <a:t>gate signals </a:t>
            </a:r>
            <a:r>
              <a:rPr lang="en-US" sz="1400" dirty="0" smtClean="0">
                <a:solidFill>
                  <a:srgbClr val="002060"/>
                </a:solidFill>
              </a:rPr>
              <a:t>by </a:t>
            </a:r>
            <a:r>
              <a:rPr lang="en-US" sz="1400" dirty="0" err="1" smtClean="0">
                <a:solidFill>
                  <a:srgbClr val="002060"/>
                </a:solidFill>
              </a:rPr>
              <a:t>dSPACE</a:t>
            </a:r>
            <a:r>
              <a:rPr lang="en-US" sz="1400" dirty="0" smtClean="0">
                <a:solidFill>
                  <a:srgbClr val="002060"/>
                </a:solidFill>
              </a:rPr>
              <a:t> DS1104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DC </a:t>
            </a:r>
            <a:r>
              <a:rPr lang="en-US" sz="1400" dirty="0">
                <a:solidFill>
                  <a:srgbClr val="002060"/>
                </a:solidFill>
              </a:rPr>
              <a:t>bus </a:t>
            </a:r>
            <a:r>
              <a:rPr lang="en-US" sz="1400" dirty="0" smtClean="0">
                <a:solidFill>
                  <a:srgbClr val="002060"/>
                </a:solidFill>
              </a:rPr>
              <a:t>300 </a:t>
            </a:r>
            <a:r>
              <a:rPr lang="en-US" sz="1400" dirty="0">
                <a:solidFill>
                  <a:srgbClr val="002060"/>
                </a:solidFill>
              </a:rPr>
              <a:t>V and </a:t>
            </a:r>
            <a:r>
              <a:rPr lang="tr-TR" sz="1400" dirty="0" smtClean="0">
                <a:solidFill>
                  <a:srgbClr val="002060"/>
                </a:solidFill>
              </a:rPr>
              <a:t>fsw </a:t>
            </a:r>
            <a:r>
              <a:rPr lang="en-US" sz="1400" dirty="0" smtClean="0">
                <a:solidFill>
                  <a:srgbClr val="002060"/>
                </a:solidFill>
              </a:rPr>
              <a:t>5 kHz</a:t>
            </a:r>
            <a:r>
              <a:rPr lang="tr-TR" sz="1400" dirty="0" smtClean="0">
                <a:solidFill>
                  <a:srgbClr val="002060"/>
                </a:solidFill>
              </a:rPr>
              <a:t>.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1013554"/>
            <a:ext cx="88062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Phase resistance and inductance measurements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LCR </a:t>
            </a:r>
            <a:r>
              <a:rPr lang="en-US" dirty="0">
                <a:solidFill>
                  <a:srgbClr val="002060"/>
                </a:solidFill>
              </a:rPr>
              <a:t>meter (</a:t>
            </a:r>
            <a:r>
              <a:rPr lang="en-US" dirty="0" err="1">
                <a:solidFill>
                  <a:srgbClr val="002060"/>
                </a:solidFill>
              </a:rPr>
              <a:t>Hioki</a:t>
            </a:r>
            <a:r>
              <a:rPr lang="en-US" dirty="0">
                <a:solidFill>
                  <a:srgbClr val="002060"/>
                </a:solidFill>
              </a:rPr>
              <a:t> 3522-50 LCR </a:t>
            </a:r>
            <a:r>
              <a:rPr lang="en-US" dirty="0" err="1">
                <a:solidFill>
                  <a:srgbClr val="002060"/>
                </a:solidFill>
              </a:rPr>
              <a:t>HiTESTER</a:t>
            </a:r>
            <a:r>
              <a:rPr lang="en-US" dirty="0" smtClean="0">
                <a:solidFill>
                  <a:srgbClr val="002060"/>
                </a:solidFill>
              </a:rPr>
              <a:t>).</a:t>
            </a:r>
            <a:endParaRPr lang="tr-TR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DC </a:t>
            </a:r>
            <a:r>
              <a:rPr lang="tr-TR" dirty="0" err="1" smtClean="0">
                <a:solidFill>
                  <a:srgbClr val="002060"/>
                </a:solidFill>
              </a:rPr>
              <a:t>and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different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frequencies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Open-circuit </a:t>
            </a:r>
            <a:r>
              <a:rPr lang="en-US" b="1" dirty="0" smtClean="0">
                <a:solidFill>
                  <a:srgbClr val="002060"/>
                </a:solidFill>
              </a:rPr>
              <a:t>test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</a:t>
            </a:r>
            <a:r>
              <a:rPr lang="en-US" dirty="0" err="1" smtClean="0">
                <a:solidFill>
                  <a:srgbClr val="002060"/>
                </a:solidFill>
              </a:rPr>
              <a:t>ack</a:t>
            </a:r>
            <a:r>
              <a:rPr lang="en-US" dirty="0" smtClean="0">
                <a:solidFill>
                  <a:srgbClr val="002060"/>
                </a:solidFill>
              </a:rPr>
              <a:t>-EMF</a:t>
            </a:r>
            <a:r>
              <a:rPr lang="tr-TR" dirty="0" smtClean="0">
                <a:solidFill>
                  <a:srgbClr val="002060"/>
                </a:solidFill>
              </a:rPr>
              <a:t>: F</a:t>
            </a:r>
            <a:r>
              <a:rPr lang="en-US" dirty="0" smtClean="0">
                <a:solidFill>
                  <a:srgbClr val="002060"/>
                </a:solidFill>
              </a:rPr>
              <a:t>or </a:t>
            </a:r>
            <a:r>
              <a:rPr lang="en-US" dirty="0">
                <a:solidFill>
                  <a:srgbClr val="002060"/>
                </a:solidFill>
              </a:rPr>
              <a:t>a number of speeds, ranging from 0 to 1000 </a:t>
            </a:r>
            <a:r>
              <a:rPr lang="en-US" dirty="0" smtClean="0">
                <a:solidFill>
                  <a:srgbClr val="002060"/>
                </a:solidFill>
              </a:rPr>
              <a:t>rpm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PM flux </a:t>
            </a:r>
            <a:r>
              <a:rPr lang="en-US" dirty="0" smtClean="0">
                <a:solidFill>
                  <a:srgbClr val="002060"/>
                </a:solidFill>
              </a:rPr>
              <a:t>linkage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different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 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Back-EMF vs speed </a:t>
            </a:r>
            <a:r>
              <a:rPr lang="en-US" dirty="0" smtClean="0">
                <a:solidFill>
                  <a:srgbClr val="002060"/>
                </a:solidFill>
              </a:rPr>
              <a:t>characteristic</a:t>
            </a:r>
            <a:endParaRPr lang="tr-TR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Measured back-EMF waveform at 600 </a:t>
            </a:r>
            <a:r>
              <a:rPr lang="en-US" dirty="0" smtClean="0">
                <a:solidFill>
                  <a:srgbClr val="002060"/>
                </a:solidFill>
              </a:rPr>
              <a:t>rpm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test</a:t>
            </a:r>
            <a:endParaRPr lang="tr-TR" b="1" dirty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C</a:t>
            </a:r>
            <a:r>
              <a:rPr lang="en-US" dirty="0" err="1" smtClean="0">
                <a:solidFill>
                  <a:srgbClr val="002060"/>
                </a:solidFill>
              </a:rPr>
              <a:t>onnecting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all the phase windings together at their input and output </a:t>
            </a:r>
            <a:r>
              <a:rPr lang="en-US" dirty="0" smtClean="0">
                <a:solidFill>
                  <a:srgbClr val="002060"/>
                </a:solidFill>
              </a:rPr>
              <a:t>terminals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F</a:t>
            </a:r>
            <a:r>
              <a:rPr lang="en-US" dirty="0" smtClean="0">
                <a:solidFill>
                  <a:srgbClr val="002060"/>
                </a:solidFill>
              </a:rPr>
              <a:t>or </a:t>
            </a:r>
            <a:r>
              <a:rPr lang="en-US" dirty="0">
                <a:solidFill>
                  <a:srgbClr val="002060"/>
                </a:solidFill>
              </a:rPr>
              <a:t>a number of speeds, ranging from 0 to 1500 </a:t>
            </a:r>
            <a:r>
              <a:rPr lang="en-US" dirty="0" smtClean="0">
                <a:solidFill>
                  <a:srgbClr val="002060"/>
                </a:solidFill>
              </a:rPr>
              <a:t>rpm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main measured </a:t>
            </a:r>
            <a:r>
              <a:rPr lang="en-US" dirty="0" smtClean="0">
                <a:solidFill>
                  <a:srgbClr val="002060"/>
                </a:solidFill>
              </a:rPr>
              <a:t>variables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rgbClr val="002060"/>
                </a:solidFill>
              </a:rPr>
              <a:t>phase </a:t>
            </a:r>
            <a:r>
              <a:rPr lang="en-US" dirty="0">
                <a:solidFill>
                  <a:srgbClr val="002060"/>
                </a:solidFill>
              </a:rPr>
              <a:t>short- circuit currents and the braking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4601324"/>
            <a:ext cx="2466977" cy="1878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3" y="4873273"/>
            <a:ext cx="5603421" cy="160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1013554"/>
            <a:ext cx="8806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b="1" dirty="0">
                <a:solidFill>
                  <a:srgbClr val="002060"/>
                </a:solidFill>
              </a:rPr>
              <a:t>Tests under healthy operating </a:t>
            </a:r>
            <a:r>
              <a:rPr lang="en-US" b="1" dirty="0" smtClean="0">
                <a:solidFill>
                  <a:srgbClr val="002060"/>
                </a:solidFill>
              </a:rPr>
              <a:t>conditions</a:t>
            </a:r>
            <a:endParaRPr lang="tr-TR" b="1" dirty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tr-TR" b="1" dirty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FF0000"/>
                </a:solidFill>
              </a:rPr>
              <a:t>Page</a:t>
            </a:r>
            <a:r>
              <a:rPr lang="tr-TR" b="1" dirty="0" smtClean="0">
                <a:solidFill>
                  <a:srgbClr val="FF0000"/>
                </a:solidFill>
              </a:rPr>
              <a:t> 190</a:t>
            </a:r>
          </a:p>
        </p:txBody>
      </p:sp>
    </p:spTree>
    <p:extLst>
      <p:ext uri="{BB962C8B-B14F-4D97-AF65-F5344CB8AC3E}">
        <p14:creationId xmlns:p14="http://schemas.microsoft.com/office/powerpoint/2010/main" val="36653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392" y="3123175"/>
            <a:ext cx="87449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End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!</a:t>
            </a:r>
            <a:endParaRPr lang="tr-T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8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9035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745971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 bağlantı tipleri: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" y="4368220"/>
            <a:ext cx="4452258" cy="2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under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Tips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875498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477217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867" y="3174685"/>
            <a:ext cx="845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tr-TR" sz="1600" dirty="0" err="1" smtClean="0">
                <a:solidFill>
                  <a:srgbClr val="FF0000"/>
                </a:solidFill>
              </a:rPr>
              <a:t>What</a:t>
            </a:r>
            <a:r>
              <a:rPr lang="tr-TR" sz="1600" dirty="0" smtClean="0">
                <a:solidFill>
                  <a:srgbClr val="FF0000"/>
                </a:solidFill>
              </a:rPr>
              <a:t> is </a:t>
            </a:r>
            <a:r>
              <a:rPr lang="tr-TR" sz="1600" dirty="0" err="1" smtClean="0">
                <a:solidFill>
                  <a:srgbClr val="FF0000"/>
                </a:solidFill>
              </a:rPr>
              <a:t>the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likelihood</a:t>
            </a:r>
            <a:r>
              <a:rPr lang="tr-TR" sz="1600" dirty="0" smtClean="0">
                <a:solidFill>
                  <a:srgbClr val="FF0000"/>
                </a:solidFill>
              </a:rPr>
              <a:t> of a </a:t>
            </a:r>
            <a:r>
              <a:rPr lang="tr-TR" sz="1600" dirty="0" err="1" smtClean="0">
                <a:solidFill>
                  <a:srgbClr val="FF0000"/>
                </a:solidFill>
              </a:rPr>
              <a:t>complete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module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fault</a:t>
            </a:r>
            <a:r>
              <a:rPr lang="tr-TR" sz="1600" dirty="0" smtClean="0">
                <a:solidFill>
                  <a:srgbClr val="FF0000"/>
                </a:solidFill>
              </a:rPr>
              <a:t>? Control </a:t>
            </a:r>
            <a:r>
              <a:rPr lang="tr-TR" sz="1600" dirty="0" err="1" smtClean="0">
                <a:solidFill>
                  <a:srgbClr val="FF0000"/>
                </a:solidFill>
              </a:rPr>
              <a:t>circuit</a:t>
            </a:r>
            <a:r>
              <a:rPr lang="tr-TR" sz="1600" dirty="0" smtClean="0">
                <a:solidFill>
                  <a:srgbClr val="FF0000"/>
                </a:solidFill>
              </a:rPr>
              <a:t> mesela.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FF0000"/>
                </a:solidFill>
              </a:rPr>
              <a:t>yapmıyoruz?’un</a:t>
            </a:r>
            <a:r>
              <a:rPr lang="tr-TR" sz="1600" dirty="0" smtClean="0">
                <a:solidFill>
                  <a:srgbClr val="FF0000"/>
                </a:solidFill>
              </a:rPr>
              <a:t> cevabını verecek.</a:t>
            </a:r>
          </a:p>
        </p:txBody>
      </p:sp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10104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1" y="1072131"/>
            <a:ext cx="8964385" cy="57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Least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8" y="1378040"/>
            <a:ext cx="8438170" cy="53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07213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protection circuit </a:t>
            </a:r>
            <a:r>
              <a:rPr lang="en-US" dirty="0" smtClean="0">
                <a:solidFill>
                  <a:srgbClr val="002060"/>
                </a:solidFill>
              </a:rPr>
              <a:t>responds </a:t>
            </a:r>
            <a:r>
              <a:rPr lang="en-US" dirty="0">
                <a:solidFill>
                  <a:srgbClr val="002060"/>
                </a:solidFill>
              </a:rPr>
              <a:t>by immediately opening the </a:t>
            </a:r>
            <a:r>
              <a:rPr lang="en-US" dirty="0" smtClean="0">
                <a:solidFill>
                  <a:srgbClr val="002060"/>
                </a:solidFill>
              </a:rPr>
              <a:t>transistor </a:t>
            </a:r>
            <a:r>
              <a:rPr lang="en-US" dirty="0">
                <a:solidFill>
                  <a:srgbClr val="002060"/>
                </a:solidFill>
              </a:rPr>
              <a:t>in the same </a:t>
            </a:r>
            <a:r>
              <a:rPr lang="en-US" dirty="0" smtClean="0">
                <a:solidFill>
                  <a:srgbClr val="002060"/>
                </a:solidFill>
              </a:rPr>
              <a:t>l</a:t>
            </a:r>
            <a:r>
              <a:rPr lang="tr-TR" dirty="0" err="1" smtClean="0">
                <a:solidFill>
                  <a:srgbClr val="002060"/>
                </a:solidFill>
              </a:rPr>
              <a:t>eg</a:t>
            </a:r>
            <a:endParaRPr lang="tr-TR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Most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4" y="1661160"/>
            <a:ext cx="7489418" cy="48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002060"/>
                </a:solidFill>
              </a:rPr>
              <a:t>ecommended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the faulted phase is isolated from the DC bus by turning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power switches in the corresponding inverter </a:t>
            </a:r>
            <a:r>
              <a:rPr lang="en-US" dirty="0" smtClean="0">
                <a:solidFill>
                  <a:srgbClr val="002060"/>
                </a:solidFill>
              </a:rPr>
              <a:t>leg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tr-TR" b="1" dirty="0" smtClean="0">
                <a:solidFill>
                  <a:srgbClr val="002060"/>
                </a:solidFill>
              </a:rPr>
              <a:t>(Not </a:t>
            </a:r>
            <a:r>
              <a:rPr lang="tr-TR" b="1" dirty="0" err="1" smtClean="0">
                <a:solidFill>
                  <a:srgbClr val="002060"/>
                </a:solidFill>
              </a:rPr>
              <a:t>fully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isolated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full H-bridge is advantageous in this aspect, as the faulted phase can be </a:t>
            </a:r>
            <a:r>
              <a:rPr lang="en-US" b="1" dirty="0">
                <a:solidFill>
                  <a:srgbClr val="002060"/>
                </a:solidFill>
              </a:rPr>
              <a:t>totally isolated </a:t>
            </a:r>
            <a:r>
              <a:rPr lang="en-US" dirty="0">
                <a:solidFill>
                  <a:srgbClr val="002060"/>
                </a:solidFill>
              </a:rPr>
              <a:t>from the DC bus by opening the associated semiconductor switches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</a:rPr>
              <a:t>P</a:t>
            </a:r>
            <a:r>
              <a:rPr lang="en-US" b="1" dirty="0" smtClean="0">
                <a:solidFill>
                  <a:srgbClr val="002060"/>
                </a:solidFill>
              </a:rPr>
              <a:t>reserving </a:t>
            </a:r>
            <a:r>
              <a:rPr lang="en-US" b="1" dirty="0">
                <a:solidFill>
                  <a:srgbClr val="002060"/>
                </a:solidFill>
              </a:rPr>
              <a:t>the main harmonic of the air-gap </a:t>
            </a:r>
            <a:r>
              <a:rPr lang="en-US" b="1" dirty="0" smtClean="0">
                <a:solidFill>
                  <a:srgbClr val="002060"/>
                </a:solidFill>
              </a:rPr>
              <a:t>MMF</a:t>
            </a:r>
            <a:r>
              <a:rPr lang="tr-TR" dirty="0" smtClean="0">
                <a:solidFill>
                  <a:srgbClr val="002060"/>
                </a:solidFill>
              </a:rPr>
              <a:t>: V</a:t>
            </a:r>
            <a:r>
              <a:rPr lang="en-US" dirty="0" err="1" smtClean="0">
                <a:solidFill>
                  <a:srgbClr val="002060"/>
                </a:solidFill>
              </a:rPr>
              <a:t>arying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magnitude and angle of the healthy phase currents phasors in order to maintain the main harmonic of the air-gap MMF with respect to the pre-fault state.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algn="ctr"/>
            <a:r>
              <a:rPr lang="tr-TR" b="1" dirty="0" smtClean="0">
                <a:solidFill>
                  <a:srgbClr val="FF0000"/>
                </a:solidFill>
              </a:rPr>
              <a:t>PAGE 174</a:t>
            </a:r>
          </a:p>
        </p:txBody>
      </p:sp>
    </p:spTree>
    <p:extLst>
      <p:ext uri="{BB962C8B-B14F-4D97-AF65-F5344CB8AC3E}">
        <p14:creationId xmlns:p14="http://schemas.microsoft.com/office/powerpoint/2010/main" val="36068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(3-phase </a:t>
            </a:r>
            <a:r>
              <a:rPr lang="tr-TR" b="1" dirty="0" err="1" smtClean="0">
                <a:solidFill>
                  <a:srgbClr val="002060"/>
                </a:solidFill>
              </a:rPr>
              <a:t>simulation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34" t="5019" r="7615"/>
          <a:stretch/>
        </p:blipFill>
        <p:spPr>
          <a:xfrm>
            <a:off x="91259" y="4244465"/>
            <a:ext cx="2877228" cy="2319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332" t="4820" r="7018"/>
          <a:stretch/>
        </p:blipFill>
        <p:spPr>
          <a:xfrm>
            <a:off x="3078371" y="4244465"/>
            <a:ext cx="2880911" cy="2319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183" t="5019" r="6869"/>
          <a:stretch/>
        </p:blipFill>
        <p:spPr>
          <a:xfrm>
            <a:off x="6069167" y="4244465"/>
            <a:ext cx="2896669" cy="231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138" t="5019" r="6720"/>
          <a:stretch/>
        </p:blipFill>
        <p:spPr>
          <a:xfrm>
            <a:off x="89808" y="1769886"/>
            <a:ext cx="2988563" cy="2361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38" t="4421" r="7018"/>
          <a:stretch/>
        </p:blipFill>
        <p:spPr>
          <a:xfrm>
            <a:off x="3071397" y="1752711"/>
            <a:ext cx="2981589" cy="23784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762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Normal </a:t>
            </a:r>
            <a:r>
              <a:rPr lang="tr-TR" dirty="0" err="1" smtClean="0">
                <a:solidFill>
                  <a:srgbClr val="002060"/>
                </a:solidFill>
              </a:rPr>
              <a:t>operation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989" t="4820" r="7166"/>
          <a:stretch/>
        </p:blipFill>
        <p:spPr>
          <a:xfrm>
            <a:off x="6019020" y="1752710"/>
            <a:ext cx="2994059" cy="23784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11377" y="1304391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without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22776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16799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4204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29749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11936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On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arine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electrical propulsion motors have both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 volume and mass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as desirable characteristics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Higher torque density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windings with higher phase numbers produce fields with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lower harmonic content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and, it is claimed, any remaining space harmonic fields contribute positively to the torque).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efficiency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stator windings of a multiphase machine produce more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fundamentally-distributed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than those of a three-phase machine).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Reduced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torque pulsations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of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reduced harmonic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field content).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tolerance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loss of one phase in, say, a 20-phase drive system still leaves the other 19 phases to produce part of the full-load torque, whereas the loss of one phase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conventional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three-phase system results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single-phase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drive which cannot start and that will produce a massive pulsating torque if it is running).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Simpler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more-reliable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power conditioning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equipment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power is delivered through more than three channels, so that the need for parallel and/or series connection of semiconductor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 reduced or removed entirely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).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ip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- Redundancy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59" y="1197109"/>
            <a:ext cx="69532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ip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- Redundancy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970" y="1226019"/>
            <a:ext cx="86822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Most of the </a:t>
            </a:r>
            <a:r>
              <a:rPr lang="en-US" b="1" dirty="0">
                <a:solidFill>
                  <a:srgbClr val="FF0000"/>
                </a:solidFill>
                <a:cs typeface="Arial" panose="020B0604020202020204" pitchFamily="34" charset="0"/>
              </a:rPr>
              <a:t>cruise ships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are configured 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two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propellers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mostly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because of redundancy and feasible power limits of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electric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drives.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Dual-stator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motors supplied by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parallel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frequency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converters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are commonly utilized at the highest power ratings, because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maximum current ratings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frequency converters are typically much lower than those of electric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motors.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addition,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such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solutions provide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</a:t>
            </a:r>
            <a:r>
              <a:rPr lang="en-US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edundancy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reduce harmonics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in the electric system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Most of the </a:t>
            </a:r>
            <a:r>
              <a:rPr lang="en-US" b="1" dirty="0">
                <a:solidFill>
                  <a:srgbClr val="FF0000"/>
                </a:solidFill>
                <a:cs typeface="Arial" panose="020B0604020202020204" pitchFamily="34" charset="0"/>
              </a:rPr>
              <a:t>LNG Carriers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with electric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utilizing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single propeller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configuration as the conventional ships.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electric part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split into two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separate systems giving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a 50% redundancy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on this part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0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ip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- Redundancy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1751" y="1197109"/>
            <a:ext cx="86822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ull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-scale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spare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dle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 parallel with the main system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dvantageous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when the systems have been designed for optimal performance at full load and process shutdown is allowed in case of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hare the load equally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eneficial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when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reserve power is needed without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interruptions and the number of parallel systems is high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level of total spare capacity can be reduced by multiple parallel systems, for instance four parallel systems with one redundant system only requires 25% over-dimensioning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The level of redundancy in such systems is expressed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percentage of available power versus the total rated power in case of a single fault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For example, two or four parallel systems have 50% or 75% redundancy against single faults, respectively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>
                <a:solidFill>
                  <a:srgbClr val="002060"/>
                </a:solidFill>
                <a:cs typeface="Arial" panose="020B0604020202020204" pitchFamily="34" charset="0"/>
              </a:rPr>
              <a:t>Question</a:t>
            </a:r>
            <a:r>
              <a:rPr lang="tr-TR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Paralel olan 2 çevirici durumunda,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load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%50’nin altına düşse, 1 çeviriciyi tam yükte kullanmak mı daha verimlidir yoksa 2 çeviriciyi yarım yükte kullanmak mı?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>
                <a:solidFill>
                  <a:srgbClr val="002060"/>
                </a:solidFill>
                <a:cs typeface="Arial" panose="020B0604020202020204" pitchFamily="34" charset="0"/>
              </a:rPr>
              <a:t>Load</a:t>
            </a:r>
            <a:r>
              <a:rPr lang="tr-TR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nerelerde seyrediyor bunu öğrenebilir miyiz? (</a:t>
            </a:r>
            <a:r>
              <a:rPr lang="tr-TR" b="1" dirty="0" err="1">
                <a:solidFill>
                  <a:srgbClr val="002060"/>
                </a:solidFill>
                <a:cs typeface="Arial" panose="020B0604020202020204" pitchFamily="34" charset="0"/>
              </a:rPr>
              <a:t>duty</a:t>
            </a:r>
            <a:r>
              <a:rPr lang="tr-TR" b="1" dirty="0">
                <a:solidFill>
                  <a:srgbClr val="002060"/>
                </a:solidFill>
                <a:cs typeface="Arial" panose="020B0604020202020204" pitchFamily="34" charset="0"/>
              </a:rPr>
              <a:t> olayı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). Hem üstteki durum için, hem de mesela 2 modül yapmanın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feasible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olma durumu artıyor sanki. Normalde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full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scale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redundancy için tüm sistemden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bi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tane daha koyacakken, bunda 2 tane yarım sistem koyup hala yük karşılanabilir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ip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- Redundancy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" y="1197109"/>
            <a:ext cx="4500756" cy="5272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103" y="1197109"/>
            <a:ext cx="4497788" cy="30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8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ip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970" y="1226019"/>
            <a:ext cx="868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Quest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9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8309" y="5085995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8" y="673889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325283" y="4242617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145590"/>
            <a:ext cx="35829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793093"/>
            <a:ext cx="555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2"/>
            <a:ext cx="6351124" cy="47623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928656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549012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579" y="5127170"/>
            <a:ext cx="255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tüm elemanların 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5060289"/>
            <a:ext cx="80812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18343"/>
            <a:ext cx="7268934" cy="42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778253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6125985" cy="45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1049446"/>
            <a:ext cx="87449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feasibility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factor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forces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losses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subharmonics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02829" y="1251198"/>
            <a:ext cx="469443" cy="879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33405" y="925815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24/22 (sanırım)</a:t>
            </a: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1" y="2131430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1" y="1073999"/>
            <a:ext cx="25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gcd</a:t>
            </a:r>
            <a:r>
              <a:rPr lang="en-US" b="1" dirty="0">
                <a:solidFill>
                  <a:srgbClr val="002060"/>
                </a:solidFill>
              </a:rPr>
              <a:t>(2p,Q) &gt; </a:t>
            </a:r>
            <a:r>
              <a:rPr lang="en-US" b="1" dirty="0" smtClean="0">
                <a:solidFill>
                  <a:srgbClr val="002060"/>
                </a:solidFill>
              </a:rPr>
              <a:t>1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tr-TR" b="1" dirty="0" err="1" smtClean="0">
                <a:solidFill>
                  <a:srgbClr val="002060"/>
                </a:solidFill>
              </a:rPr>
              <a:t>Periodicity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474109"/>
            <a:ext cx="8549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Bu bizde 4.</a:t>
            </a:r>
            <a:r>
              <a:rPr lang="tr-TR" dirty="0">
                <a:solidFill>
                  <a:srgbClr val="002060"/>
                </a:solidFill>
              </a:rPr>
              <a:t> &gt;= </a:t>
            </a:r>
            <a:r>
              <a:rPr lang="tr-TR" dirty="0" smtClean="0">
                <a:solidFill>
                  <a:srgbClr val="002060"/>
                </a:solidFill>
              </a:rPr>
              <a:t>22 kutup olsa 2 oluyor.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Np = </a:t>
            </a:r>
            <a:r>
              <a:rPr lang="en-US" b="1" dirty="0" smtClean="0">
                <a:solidFill>
                  <a:srgbClr val="002060"/>
                </a:solidFill>
              </a:rPr>
              <a:t>2p</a:t>
            </a:r>
            <a:r>
              <a:rPr lang="tr-TR" b="1" dirty="0" smtClean="0">
                <a:solidFill>
                  <a:srgbClr val="002060"/>
                </a:solidFill>
              </a:rPr>
              <a:t>/</a:t>
            </a:r>
            <a:r>
              <a:rPr lang="en-US" b="1" dirty="0" err="1" smtClean="0">
                <a:solidFill>
                  <a:srgbClr val="002060"/>
                </a:solidFill>
              </a:rPr>
              <a:t>gcd</a:t>
            </a:r>
            <a:r>
              <a:rPr lang="en-US" b="1" dirty="0" smtClean="0">
                <a:solidFill>
                  <a:srgbClr val="002060"/>
                </a:solidFill>
              </a:rPr>
              <a:t>(2p,Q)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Bu bizde 5. </a:t>
            </a:r>
            <a:r>
              <a:rPr lang="tr-TR" dirty="0">
                <a:solidFill>
                  <a:srgbClr val="002060"/>
                </a:solidFill>
              </a:rPr>
              <a:t>=&gt; 22 kutup olsa </a:t>
            </a:r>
            <a:r>
              <a:rPr lang="tr-TR" dirty="0" smtClean="0">
                <a:solidFill>
                  <a:srgbClr val="002060"/>
                </a:solidFill>
              </a:rPr>
              <a:t>11 </a:t>
            </a:r>
            <a:r>
              <a:rPr lang="tr-TR" dirty="0">
                <a:solidFill>
                  <a:srgbClr val="002060"/>
                </a:solidFill>
              </a:rPr>
              <a:t>oluyor. 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97908"/>
              </p:ext>
            </p:extLst>
          </p:nvPr>
        </p:nvGraphicFramePr>
        <p:xfrm>
          <a:off x="2397576" y="4287754"/>
          <a:ext cx="43706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008">
                  <a:extLst>
                    <a:ext uri="{9D8B030D-6E8A-4147-A177-3AD203B41FA5}">
                      <a16:colId xmlns:a16="http://schemas.microsoft.com/office/drawing/2014/main" val="2961525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1277884202"/>
                    </a:ext>
                  </a:extLst>
                </a:gridCol>
                <a:gridCol w="963385">
                  <a:extLst>
                    <a:ext uri="{9D8B030D-6E8A-4147-A177-3AD203B41FA5}">
                      <a16:colId xmlns:a16="http://schemas.microsoft.com/office/drawing/2014/main" val="60802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9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5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Periodicity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7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Np = 2p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tr-TR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5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forces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7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="0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00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bildiğimiz 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350058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721391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95627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026025"/>
            <a:ext cx="829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solidFill>
                  <a:srgbClr val="002060"/>
                </a:solidFill>
              </a:rPr>
              <a:t>Application </a:t>
            </a:r>
            <a:r>
              <a:rPr lang="tr-TR" b="1" dirty="0" err="1" smtClean="0">
                <a:solidFill>
                  <a:srgbClr val="002060"/>
                </a:solidFill>
              </a:rPr>
              <a:t>specifications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tr-TR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Corner or base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torque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output power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power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Unom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voltage (RMS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Inom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current (</a:t>
            </a:r>
            <a:r>
              <a:rPr lang="en-US" dirty="0" smtClean="0">
                <a:solidFill>
                  <a:srgbClr val="002060"/>
                </a:solidFill>
              </a:rPr>
              <a:t>RMS)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Imax </a:t>
            </a:r>
            <a:r>
              <a:rPr lang="en-US" dirty="0">
                <a:solidFill>
                  <a:srgbClr val="002060"/>
                </a:solidFill>
              </a:rPr>
              <a:t>- Maximum phase current during temporary service (</a:t>
            </a:r>
            <a:r>
              <a:rPr lang="en-US" dirty="0" smtClean="0">
                <a:solidFill>
                  <a:srgbClr val="002060"/>
                </a:solidFill>
              </a:rPr>
              <a:t>RMS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883" y="4152164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</a:t>
            </a:r>
            <a:r>
              <a:rPr lang="tr-TR" b="1" dirty="0" err="1" smtClean="0">
                <a:solidFill>
                  <a:srgbClr val="FF0000"/>
                </a:solidFill>
              </a:rPr>
              <a:t>base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torque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vs</a:t>
            </a:r>
            <a:r>
              <a:rPr lang="tr-TR" b="1" dirty="0" smtClean="0">
                <a:solidFill>
                  <a:srgbClr val="FF0000"/>
                </a:solidFill>
              </a:rPr>
              <a:t> biz bunları düşünmedik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202598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Initial </a:t>
            </a:r>
            <a:r>
              <a:rPr lang="en-US" b="1" dirty="0" smtClean="0">
                <a:solidFill>
                  <a:srgbClr val="002060"/>
                </a:solidFill>
              </a:rPr>
              <a:t>data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- Electric loading or linear current density [A/m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Bagap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Air-gap flux density due to the </a:t>
            </a:r>
            <a:r>
              <a:rPr lang="en-US" dirty="0" smtClean="0">
                <a:solidFill>
                  <a:srgbClr val="002060"/>
                </a:solidFill>
              </a:rPr>
              <a:t>magnets </a:t>
            </a:r>
            <a:r>
              <a:rPr lang="en-US" dirty="0">
                <a:solidFill>
                  <a:srgbClr val="002060"/>
                </a:solidFill>
              </a:rPr>
              <a:t>(peak value of the main harmonic)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Bt</a:t>
            </a:r>
            <a:r>
              <a:rPr lang="en-US" dirty="0" smtClean="0">
                <a:solidFill>
                  <a:srgbClr val="002060"/>
                </a:solidFill>
              </a:rPr>
              <a:t>- </a:t>
            </a:r>
            <a:r>
              <a:rPr lang="en-US" dirty="0">
                <a:solidFill>
                  <a:srgbClr val="002060"/>
                </a:solidFill>
              </a:rPr>
              <a:t>Stator tooth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Rotor yoke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Stator yoke flux density (peak value) [T].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 - Air-gap thickness [m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j </a:t>
            </a:r>
            <a:r>
              <a:rPr lang="en-US" dirty="0">
                <a:solidFill>
                  <a:srgbClr val="002060"/>
                </a:solidFill>
              </a:rPr>
              <a:t>- Slot current density [A/m2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αPM </a:t>
            </a:r>
            <a:r>
              <a:rPr lang="en-US" dirty="0">
                <a:solidFill>
                  <a:srgbClr val="002060"/>
                </a:solidFill>
              </a:rPr>
              <a:t>- Magnet arc width referred to the pole-pitch, 0 &lt; αPM &lt; </a:t>
            </a:r>
            <a:r>
              <a:rPr lang="en-US" dirty="0" smtClean="0">
                <a:solidFill>
                  <a:srgbClr val="002060"/>
                </a:solidFill>
              </a:rPr>
              <a:t>1.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Tw </a:t>
            </a:r>
            <a:r>
              <a:rPr lang="en-US" dirty="0">
                <a:solidFill>
                  <a:srgbClr val="002060"/>
                </a:solidFill>
              </a:rPr>
              <a:t>- Winding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winding temperature of 100 ◦</a:t>
            </a:r>
            <a:r>
              <a:rPr lang="en-US" b="1" dirty="0" smtClean="0">
                <a:solidFill>
                  <a:srgbClr val="002060"/>
                </a:solidFill>
              </a:rPr>
              <a:t>C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TPM </a:t>
            </a:r>
            <a:r>
              <a:rPr lang="en-US" dirty="0">
                <a:solidFill>
                  <a:srgbClr val="002060"/>
                </a:solidFill>
              </a:rPr>
              <a:t>- Permanent magnet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b="1" dirty="0">
                <a:solidFill>
                  <a:srgbClr val="002060"/>
                </a:solidFill>
              </a:rPr>
              <a:t>100 ◦C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NdFeB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magnets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to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4884" y="4555399"/>
            <a:ext cx="772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Sıcaklık hariç bildiğimiz şeyler</a:t>
            </a:r>
          </a:p>
        </p:txBody>
      </p:sp>
    </p:spTree>
    <p:extLst>
      <p:ext uri="{BB962C8B-B14F-4D97-AF65-F5344CB8AC3E}">
        <p14:creationId xmlns:p14="http://schemas.microsoft.com/office/powerpoint/2010/main" val="1860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90569" y="984192"/>
            <a:ext cx="8837671" cy="2969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292" y="3785626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farklı olarak: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Bakır kaybı ve mıknatıs kaybını termal modele sokarak ısınmalara bakıyor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Bu modelde akışkan analizi ile elde edilen konveksiyon katsayısı kullanılıyor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davranışına bakılıyor (vibrasyon, gürültü, </a:t>
            </a:r>
            <a:r>
              <a:rPr lang="tr-TR" dirty="0" err="1" smtClean="0">
                <a:solidFill>
                  <a:srgbClr val="002060"/>
                </a:solidFill>
              </a:rPr>
              <a:t>üretilebilirlik</a:t>
            </a:r>
            <a:r>
              <a:rPr lang="tr-TR" dirty="0" smtClean="0">
                <a:solidFill>
                  <a:srgbClr val="002060"/>
                </a:solidFill>
              </a:rPr>
              <a:t> vb.)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modelden sürtünme kaybı, hidrolik modelden </a:t>
            </a:r>
            <a:r>
              <a:rPr lang="tr-TR" dirty="0" err="1" smtClean="0">
                <a:solidFill>
                  <a:srgbClr val="002060"/>
                </a:solidFill>
              </a:rPr>
              <a:t>rüzgarlanma</a:t>
            </a:r>
            <a:r>
              <a:rPr lang="tr-TR" dirty="0" smtClean="0">
                <a:solidFill>
                  <a:srgbClr val="002060"/>
                </a:solidFill>
              </a:rPr>
              <a:t> kaybı hesaplanıyor</a:t>
            </a:r>
          </a:p>
          <a:p>
            <a:pPr algn="just"/>
            <a:endParaRPr lang="tr-TR" dirty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Sonuç: </a:t>
            </a:r>
            <a:r>
              <a:rPr lang="tr-TR" dirty="0" smtClean="0">
                <a:solidFill>
                  <a:srgbClr val="002060"/>
                </a:solidFill>
              </a:rPr>
              <a:t>Bunların çoğuna sadece gol yememek için ihtiyaç duyarız. Onun dışında «mükemmel motor» hedeflemediğimiz için gerek yok. Girilebilecek konular: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Kayıp hesapları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Biraz termal model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Sıcaklık değerleri</a:t>
            </a:r>
          </a:p>
        </p:txBody>
      </p:sp>
    </p:spTree>
    <p:extLst>
      <p:ext uri="{BB962C8B-B14F-4D97-AF65-F5344CB8AC3E}">
        <p14:creationId xmlns:p14="http://schemas.microsoft.com/office/powerpoint/2010/main" val="29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Termal ile ilgili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most sensitive machine </a:t>
            </a:r>
            <a:r>
              <a:rPr lang="en-US" dirty="0" smtClean="0">
                <a:solidFill>
                  <a:srgbClr val="002060"/>
                </a:solidFill>
              </a:rPr>
              <a:t>elements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the effect of high temperatures are the </a:t>
            </a:r>
            <a:r>
              <a:rPr lang="en-US" b="1" dirty="0">
                <a:solidFill>
                  <a:srgbClr val="002060"/>
                </a:solidFill>
              </a:rPr>
              <a:t>insulation covering the copper conductors </a:t>
            </a:r>
            <a:r>
              <a:rPr lang="en-US" dirty="0">
                <a:solidFill>
                  <a:srgbClr val="002060"/>
                </a:solidFill>
              </a:rPr>
              <a:t>and the </a:t>
            </a:r>
            <a:r>
              <a:rPr lang="en-US" b="1" dirty="0">
                <a:solidFill>
                  <a:srgbClr val="002060"/>
                </a:solidFill>
              </a:rPr>
              <a:t>permanent </a:t>
            </a:r>
            <a:r>
              <a:rPr lang="en-US" b="1" dirty="0" smtClean="0">
                <a:solidFill>
                  <a:srgbClr val="002060"/>
                </a:solidFill>
              </a:rPr>
              <a:t>magnets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insulation lifetime heavily depends on the temperature, with a rule of thumb stating that </a:t>
            </a:r>
            <a:r>
              <a:rPr lang="en-US" b="1" dirty="0">
                <a:solidFill>
                  <a:srgbClr val="002060"/>
                </a:solidFill>
              </a:rPr>
              <a:t>for every 10 ◦C increase </a:t>
            </a:r>
            <a:r>
              <a:rPr lang="en-US" dirty="0">
                <a:solidFill>
                  <a:srgbClr val="002060"/>
                </a:solidFill>
              </a:rPr>
              <a:t>in temperature, the insulation </a:t>
            </a:r>
            <a:r>
              <a:rPr lang="en-US" b="1" dirty="0">
                <a:solidFill>
                  <a:srgbClr val="002060"/>
                </a:solidFill>
              </a:rPr>
              <a:t>lifetime is reduced by 50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magnetization curve varies widely with temperature, being the higher the temperature, the </a:t>
            </a:r>
            <a:r>
              <a:rPr lang="en-US" b="1" dirty="0">
                <a:solidFill>
                  <a:srgbClr val="002060"/>
                </a:solidFill>
              </a:rPr>
              <a:t>higher the risk of demagnetizing </a:t>
            </a: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magnets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Magnet’lerde</a:t>
            </a:r>
            <a:r>
              <a:rPr lang="tr-TR" dirty="0" smtClean="0">
                <a:solidFill>
                  <a:srgbClr val="002060"/>
                </a:solidFill>
              </a:rPr>
              <a:t> de genelde </a:t>
            </a:r>
            <a:r>
              <a:rPr lang="tr-TR" b="1" dirty="0" smtClean="0">
                <a:solidFill>
                  <a:srgbClr val="002060"/>
                </a:solidFill>
              </a:rPr>
              <a:t>lineer</a:t>
            </a:r>
            <a:r>
              <a:rPr lang="tr-TR" dirty="0" smtClean="0">
                <a:solidFill>
                  <a:srgbClr val="002060"/>
                </a:solidFill>
              </a:rPr>
              <a:t> kabul ediliyormuş: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93" y="4124639"/>
            <a:ext cx="3089006" cy="760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2" y="5044408"/>
            <a:ext cx="8333458" cy="16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607" y="1129916"/>
            <a:ext cx="775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55" y="1678862"/>
            <a:ext cx="7382875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Temel hesaplar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464465"/>
            <a:ext cx="2552360" cy="249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3958989"/>
            <a:ext cx="2252832" cy="1003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r-TR" dirty="0" smtClean="0">
                    <a:solidFill>
                      <a:srgbClr val="002060"/>
                    </a:solidFill>
                  </a:rPr>
                  <a:t>Saliency yok kabul edilirse, 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tr-T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tr-TR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  <a:blipFill>
                <a:blip r:embed="rId5"/>
                <a:stretch>
                  <a:fillRect l="-77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9725"/>
          <a:stretch/>
        </p:blipFill>
        <p:spPr>
          <a:xfrm>
            <a:off x="387538" y="4912856"/>
            <a:ext cx="1455123" cy="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15599</TotalTime>
  <Words>7136</Words>
  <Application>Microsoft Office PowerPoint</Application>
  <PresentationFormat>On-screen Show (4:3)</PresentationFormat>
  <Paragraphs>1013</Paragraphs>
  <Slides>107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459</cp:revision>
  <dcterms:created xsi:type="dcterms:W3CDTF">2017-10-01T19:36:44Z</dcterms:created>
  <dcterms:modified xsi:type="dcterms:W3CDTF">2018-11-11T16:20:38Z</dcterms:modified>
</cp:coreProperties>
</file>